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62" r:id="rId2"/>
    <p:sldId id="263" r:id="rId3"/>
    <p:sldId id="264" r:id="rId4"/>
    <p:sldId id="282" r:id="rId5"/>
    <p:sldId id="272" r:id="rId6"/>
    <p:sldId id="280" r:id="rId7"/>
    <p:sldId id="281" r:id="rId8"/>
    <p:sldId id="279" r:id="rId9"/>
    <p:sldId id="273" r:id="rId10"/>
    <p:sldId id="271" r:id="rId11"/>
    <p:sldId id="274" r:id="rId12"/>
    <p:sldId id="304" r:id="rId13"/>
    <p:sldId id="315" r:id="rId14"/>
    <p:sldId id="275" r:id="rId15"/>
    <p:sldId id="300" r:id="rId16"/>
    <p:sldId id="314" r:id="rId17"/>
    <p:sldId id="284" r:id="rId18"/>
    <p:sldId id="313" r:id="rId19"/>
    <p:sldId id="287" r:id="rId20"/>
    <p:sldId id="294" r:id="rId21"/>
    <p:sldId id="312" r:id="rId22"/>
    <p:sldId id="307" r:id="rId23"/>
    <p:sldId id="265" r:id="rId24"/>
    <p:sldId id="303" r:id="rId25"/>
    <p:sldId id="309" r:id="rId26"/>
    <p:sldId id="308" r:id="rId27"/>
    <p:sldId id="305" r:id="rId28"/>
    <p:sldId id="311" r:id="rId29"/>
    <p:sldId id="310" r:id="rId3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orient="horz" pos="147">
          <p15:clr>
            <a:srgbClr val="A4A3A4"/>
          </p15:clr>
        </p15:guide>
        <p15:guide id="3" pos="29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92C6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13"/>
    <p:restoredTop sz="94729"/>
  </p:normalViewPr>
  <p:slideViewPr>
    <p:cSldViewPr snapToGrid="0">
      <p:cViewPr>
        <p:scale>
          <a:sx n="124" d="100"/>
          <a:sy n="124" d="100"/>
        </p:scale>
        <p:origin x="1360" y="144"/>
      </p:cViewPr>
      <p:guideLst>
        <p:guide orient="horz" pos="2156"/>
        <p:guide orient="horz" pos="147"/>
        <p:guide pos="295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F7F0950-DD71-48EC-948F-2D6829375BC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75621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itchFamily="34" charset="0"/>
            </a:endParaRPr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>
              <a:spcBef>
                <a:spcPct val="0"/>
              </a:spcBef>
            </a:pPr>
            <a:fld id="{407A12EE-3DAA-4326-A5B3-7EB1C5029C3E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6181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 smtClean="0"/>
              <a:t>Simulation Models are not evidence in the same way that data are evidence, but they do let us interpret the data</a:t>
            </a:r>
          </a:p>
          <a:p>
            <a:pPr algn="l"/>
            <a:r>
              <a:rPr lang="en-US" dirty="0" smtClean="0"/>
              <a:t>They are pressure</a:t>
            </a:r>
            <a:r>
              <a:rPr lang="en-US" baseline="0" dirty="0" smtClean="0"/>
              <a:t> tested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7F0950-DD71-48EC-948F-2D6829375BC3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7964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7F0950-DD71-48EC-948F-2D6829375BC3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8536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Assume: study period representative</a:t>
            </a:r>
            <a:r>
              <a:rPr lang="en-US" baseline="0" dirty="0" smtClean="0"/>
              <a:t> of full year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7F0950-DD71-48EC-948F-2D6829375BC3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4330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7F0950-DD71-48EC-948F-2D6829375BC3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2898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Foreshadow:</a:t>
            </a:r>
            <a:r>
              <a:rPr lang="en-US" baseline="0" dirty="0" smtClean="0"/>
              <a:t> what if we turn off imports?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7F0950-DD71-48EC-948F-2D6829375BC3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7938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the presence</a:t>
            </a:r>
            <a:r>
              <a:rPr lang="en-US" baseline="0" dirty="0" smtClean="0"/>
              <a:t> of the vaccine actually suppresses replenishing the parasite reservoir on-island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7F0950-DD71-48EC-948F-2D6829375BC3}" type="slidenum">
              <a:rPr lang="en-US" altLang="en-US" smtClean="0"/>
              <a:pPr/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765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the presence</a:t>
            </a:r>
            <a:r>
              <a:rPr lang="en-US" baseline="0" dirty="0" smtClean="0"/>
              <a:t> of the vaccine actually suppresses replenishing the parasite reservoir on-island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7F0950-DD71-48EC-948F-2D6829375BC3}" type="slidenum">
              <a:rPr lang="en-US" altLang="en-US" smtClean="0"/>
              <a:pPr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4618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</a:t>
            </a:r>
            <a:r>
              <a:rPr lang="en-US" baseline="0" dirty="0" smtClean="0"/>
              <a:t> in the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7F0950-DD71-48EC-948F-2D6829375BC3}" type="slidenum">
              <a:rPr lang="en-US" altLang="en-US" smtClean="0"/>
              <a:pPr/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258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0" y="6010842"/>
            <a:ext cx="9151963" cy="856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>
            <a:lum bright="-30000"/>
          </a:blip>
          <a:srcRect l="13858"/>
          <a:stretch/>
        </p:blipFill>
        <p:spPr>
          <a:xfrm>
            <a:off x="830580" y="5662124"/>
            <a:ext cx="2320859" cy="2155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>
            <a:lum/>
          </a:blip>
          <a:srcRect r="87556"/>
          <a:stretch/>
        </p:blipFill>
        <p:spPr>
          <a:xfrm>
            <a:off x="457201" y="5662124"/>
            <a:ext cx="335280" cy="215539"/>
          </a:xfrm>
          <a:prstGeom prst="rect">
            <a:avLst/>
          </a:prstGeom>
        </p:spPr>
      </p:pic>
      <p:pic>
        <p:nvPicPr>
          <p:cNvPr id="11" name="Picture 58" descr="C:\Users\Sarah\Desktop\IHME_logo_rgb-01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0799" y="5685189"/>
            <a:ext cx="3075688" cy="190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78914" y="2384115"/>
            <a:ext cx="7772400" cy="705283"/>
          </a:xfrm>
        </p:spPr>
        <p:txBody>
          <a:bodyPr anchor="b"/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83676" y="3648706"/>
            <a:ext cx="7789863" cy="430887"/>
          </a:xfrm>
        </p:spPr>
        <p:txBody>
          <a:bodyPr/>
          <a:lstStyle>
            <a:lvl1pPr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7" name="Picture 6" descr="IHME_logo_acr_RGB_sm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46791"/>
            <a:ext cx="1405676" cy="457210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457200" y="3361198"/>
            <a:ext cx="8229600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3916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column table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8265" y="223315"/>
            <a:ext cx="8229600" cy="513118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1800665"/>
            <a:ext cx="2531035" cy="4086691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None/>
              <a:defRPr sz="18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2pPr>
            <a:lvl3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3pPr>
            <a:lvl4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4pPr>
            <a:lvl5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57200" y="1038666"/>
            <a:ext cx="82296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046145"/>
            <a:ext cx="2531035" cy="754521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buNone/>
              <a:defRPr sz="1800" b="1" i="0" baseline="0">
                <a:solidFill>
                  <a:schemeClr val="tx1"/>
                </a:solidFill>
              </a:defRPr>
            </a:lvl1pPr>
            <a:lvl2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2pPr>
            <a:lvl3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3pPr>
            <a:lvl4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4pPr>
            <a:lvl5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 dirty="0" smtClean="0"/>
              <a:t>Explanatory text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60272" y="1800665"/>
            <a:ext cx="2531035" cy="4086691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None/>
              <a:defRPr sz="18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2pPr>
            <a:lvl3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3pPr>
            <a:lvl4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4pPr>
            <a:lvl5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3260272" y="1046145"/>
            <a:ext cx="2531035" cy="754521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buNone/>
              <a:defRPr sz="1800" b="1" i="0" baseline="0">
                <a:solidFill>
                  <a:schemeClr val="tx1"/>
                </a:solidFill>
              </a:defRPr>
            </a:lvl1pPr>
            <a:lvl2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2pPr>
            <a:lvl3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3pPr>
            <a:lvl4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4pPr>
            <a:lvl5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 dirty="0" smtClean="0"/>
              <a:t>Explanatory text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062453" y="1800665"/>
            <a:ext cx="2531035" cy="4086691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None/>
              <a:defRPr sz="18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2pPr>
            <a:lvl3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3pPr>
            <a:lvl4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4pPr>
            <a:lvl5pPr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062453" y="1046145"/>
            <a:ext cx="2531035" cy="754521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buNone/>
              <a:defRPr sz="1800" b="1" i="0" baseline="0">
                <a:solidFill>
                  <a:schemeClr val="tx1"/>
                </a:solidFill>
              </a:defRPr>
            </a:lvl1pPr>
            <a:lvl2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2pPr>
            <a:lvl3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3pPr>
            <a:lvl4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4pPr>
            <a:lvl5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 dirty="0" smtClean="0"/>
              <a:t>Explanatory text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457200" y="1800665"/>
            <a:ext cx="82296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124200" y="1038666"/>
            <a:ext cx="0" cy="484869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927271" y="1038666"/>
            <a:ext cx="0" cy="484869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457200" y="1038666"/>
            <a:ext cx="82296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457200" y="1800665"/>
            <a:ext cx="82296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>
            <a:off x="3124200" y="1038666"/>
            <a:ext cx="0" cy="484869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5927271" y="1038666"/>
            <a:ext cx="0" cy="484869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6"/>
          <p:cNvSpPr>
            <a:spLocks noGrp="1" noChangeArrowheads="1"/>
          </p:cNvSpPr>
          <p:nvPr>
            <p:ph type="sldNum" sz="quarter" idx="18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59159"/>
      </p:ext>
    </p:extLst>
  </p:cSld>
  <p:clrMapOvr>
    <a:masterClrMapping/>
  </p:clrMapOvr>
  <p:transition>
    <p:fade/>
  </p:transition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op-in Imag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680" y="227754"/>
            <a:ext cx="8229600" cy="5644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1250266"/>
            <a:ext cx="2336800" cy="4656500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None/>
              <a:defRPr sz="1800">
                <a:solidFill>
                  <a:schemeClr val="tx1"/>
                </a:solidFill>
              </a:defRPr>
            </a:lvl1pPr>
            <a:lvl2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2pPr>
            <a:lvl3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3pPr>
            <a:lvl4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4pPr>
            <a:lvl5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200400" y="1250266"/>
            <a:ext cx="5438775" cy="46672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28392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op-in Imag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8265" y="223315"/>
            <a:ext cx="8229600" cy="5644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4895191"/>
            <a:ext cx="8229600" cy="648966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None/>
              <a:defRPr sz="1800">
                <a:solidFill>
                  <a:schemeClr val="tx1"/>
                </a:solidFill>
              </a:defRPr>
            </a:lvl1pPr>
            <a:lvl2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2pPr>
            <a:lvl3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3pPr>
            <a:lvl4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4pPr>
            <a:lvl5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58265" y="1214439"/>
            <a:ext cx="8234362" cy="35467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82536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Text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60325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58265" y="224737"/>
            <a:ext cx="8229600" cy="5644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7957" y="2372551"/>
            <a:ext cx="4120953" cy="3150274"/>
          </a:xfrm>
        </p:spPr>
        <p:txBody>
          <a:bodyPr lIns="91440" rIns="9144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buNone/>
              <a:defRPr sz="1800">
                <a:solidFill>
                  <a:schemeClr val="bg1"/>
                </a:solidFill>
              </a:defRPr>
            </a:lvl1pPr>
            <a:lvl2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2pPr>
            <a:lvl3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3pPr>
            <a:lvl4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4pPr>
            <a:lvl5pPr>
              <a:lnSpc>
                <a:spcPts val="3000"/>
              </a:lnSpc>
              <a:spcBef>
                <a:spcPts val="72"/>
              </a:spcBef>
              <a:buClr>
                <a:schemeClr val="accent2"/>
              </a:buClr>
              <a:defRPr sz="2400"/>
            </a:lvl5pPr>
          </a:lstStyle>
          <a:p>
            <a:pPr lvl="0"/>
            <a:r>
              <a:rPr lang="en-US" dirty="0" smtClean="0"/>
              <a:t>Text goes here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3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2541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8265" y="224737"/>
            <a:ext cx="8229600" cy="5644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0" y="1038666"/>
            <a:ext cx="9144000" cy="4917322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5975132"/>
            <a:ext cx="8229600" cy="882624"/>
          </a:xfrm>
        </p:spPr>
        <p:txBody>
          <a:bodyPr bIns="13716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72"/>
              </a:spcBef>
              <a:buClr>
                <a:schemeClr val="accent2"/>
              </a:buClr>
              <a:buNone/>
              <a:defRPr sz="1800" b="0" i="0" baseline="0">
                <a:solidFill>
                  <a:schemeClr val="tx1"/>
                </a:solidFill>
              </a:defRPr>
            </a:lvl1pPr>
            <a:lvl2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2pPr>
            <a:lvl3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3pPr>
            <a:lvl4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4pPr>
            <a:lvl5pPr>
              <a:lnSpc>
                <a:spcPts val="3600"/>
              </a:lnSpc>
              <a:spcBef>
                <a:spcPts val="72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 dirty="0" smtClean="0"/>
              <a:t>Explanatory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67043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680" y="227754"/>
            <a:ext cx="8229600" cy="5644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0" y="1038666"/>
            <a:ext cx="9144000" cy="5819334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16779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6858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37967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999"/>
            <a:ext cx="8229600" cy="4425287"/>
          </a:xfrm>
        </p:spPr>
        <p:txBody>
          <a:bodyPr/>
          <a:lstStyle>
            <a:lvl1pPr>
              <a:buClr>
                <a:schemeClr val="accent1"/>
              </a:buClr>
              <a:buSzPct val="120000"/>
              <a:defRPr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000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00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5971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_No first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452582"/>
          </a:xfrm>
        </p:spPr>
        <p:txBody>
          <a:bodyPr/>
          <a:lstStyle>
            <a:lvl1pPr marL="0" indent="0">
              <a:buClr>
                <a:schemeClr val="accent1"/>
              </a:buClr>
              <a:buSzPct val="120000"/>
              <a:buNone/>
              <a:defRPr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000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00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64135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numbere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000" b="1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316104"/>
          </a:xfrm>
        </p:spPr>
        <p:txBody>
          <a:bodyPr/>
          <a:lstStyle>
            <a:lvl1pPr marL="344488" indent="-344488">
              <a:buClr>
                <a:schemeClr val="accent1"/>
              </a:buClr>
              <a:buSzPct val="100000"/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  <a:lvl2pPr marL="647700" indent="-285750">
              <a:buSzPct val="90000"/>
              <a:buFont typeface="+mj-lt"/>
              <a:buAutoNum type="alphaLcPeriod"/>
              <a:defRPr sz="2000">
                <a:solidFill>
                  <a:schemeClr val="tx1"/>
                </a:solidFill>
              </a:defRPr>
            </a:lvl2pPr>
            <a:lvl3pPr marL="889000" indent="-198438">
              <a:buSzPct val="90000"/>
              <a:buFont typeface="+mj-lt"/>
              <a:buAutoNum type="romanLcPeriod"/>
              <a:defRPr sz="1800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83340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32110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16862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Title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28369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0031"/>
            <a:ext cx="4038600" cy="4660268"/>
          </a:xfr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0031"/>
            <a:ext cx="4038600" cy="4660268"/>
          </a:xfr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71668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7803"/>
            <a:ext cx="4040188" cy="830997"/>
          </a:xfrm>
        </p:spPr>
        <p:txBody>
          <a:bodyPr anchor="b"/>
          <a:lstStyle>
            <a:lvl1pPr marL="0" indent="0"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8799"/>
            <a:ext cx="4040188" cy="4053386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009679"/>
            <a:ext cx="4041775" cy="830997"/>
          </a:xfrm>
        </p:spPr>
        <p:txBody>
          <a:bodyPr anchor="b"/>
          <a:lstStyle>
            <a:lvl1pPr marL="0" indent="0"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40675"/>
            <a:ext cx="4041775" cy="4055158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25734"/>
            <a:ext cx="8191500" cy="660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73863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emf"/><Relationship Id="rId21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1.png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5734"/>
            <a:ext cx="81915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US" altLang="en-US" dirty="0" smtClean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4588"/>
            <a:ext cx="8199438" cy="4232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 dirty="0" smtClean="0"/>
              <a:t>Click to edit Master text styles</a:t>
            </a:r>
          </a:p>
          <a:p>
            <a:pPr lvl="1"/>
            <a:r>
              <a:rPr lang="en-US" altLang="en-US" dirty="0" smtClean="0"/>
              <a:t>Second level</a:t>
            </a:r>
          </a:p>
          <a:p>
            <a:pPr lvl="2"/>
            <a:r>
              <a:rPr lang="en-US" altLang="en-US" dirty="0" smtClean="0"/>
              <a:t>Third level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0" y="6545114"/>
            <a:ext cx="9151963" cy="3221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562896" y="6145848"/>
            <a:ext cx="3441754" cy="289456"/>
            <a:chOff x="562896" y="6361681"/>
            <a:chExt cx="3441754" cy="289456"/>
          </a:xfrm>
        </p:grpSpPr>
        <p:pic>
          <p:nvPicPr>
            <p:cNvPr id="8" name="Picture 7" descr="IHME_logo_acr_RGB_sm.png"/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896" y="6361681"/>
              <a:ext cx="770386" cy="250575"/>
            </a:xfrm>
            <a:prstGeom prst="rect">
              <a:avLst/>
            </a:prstGeom>
          </p:spPr>
        </p:pic>
        <p:cxnSp>
          <p:nvCxnSpPr>
            <p:cNvPr id="9" name="Straight Connector 8"/>
            <p:cNvCxnSpPr/>
            <p:nvPr userDrawn="1"/>
          </p:nvCxnSpPr>
          <p:spPr>
            <a:xfrm>
              <a:off x="1495275" y="6361681"/>
              <a:ext cx="0" cy="289456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/>
            <p:cNvPicPr>
              <a:picLocks noChangeAspect="1"/>
            </p:cNvPicPr>
            <p:nvPr userDrawn="1"/>
          </p:nvPicPr>
          <p:blipFill rotWithShape="1">
            <a:blip r:embed="rId20">
              <a:lum bright="-30000"/>
            </a:blip>
            <a:srcRect l="13858"/>
            <a:stretch/>
          </p:blipFill>
          <p:spPr>
            <a:xfrm>
              <a:off x="1955028" y="6396816"/>
              <a:ext cx="2049622" cy="19034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0">
              <a:lum/>
            </a:blip>
            <a:srcRect r="87556"/>
            <a:stretch/>
          </p:blipFill>
          <p:spPr>
            <a:xfrm>
              <a:off x="1625286" y="6396816"/>
              <a:ext cx="296096" cy="190349"/>
            </a:xfrm>
            <a:prstGeom prst="rect">
              <a:avLst/>
            </a:prstGeom>
          </p:spPr>
        </p:pic>
      </p:grpSp>
      <p:pic>
        <p:nvPicPr>
          <p:cNvPr id="13" name="Picture 58" descr="C:\Users\Sarah\Desktop\IHME_logo_rgb-01.png"/>
          <p:cNvPicPr>
            <a:picLocks noChangeAspect="1" noChangeArrowheads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7736" y="6192078"/>
            <a:ext cx="3075688" cy="190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668838" y="6164733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00" smtClean="0">
                <a:solidFill>
                  <a:schemeClr val="tx1"/>
                </a:solidFill>
              </a:defRPr>
            </a:lvl1pPr>
          </a:lstStyle>
          <a:p>
            <a:pPr algn="ctr"/>
            <a:fld id="{F1E776F5-9A26-455E-BF09-7D727D022004}" type="slidenum">
              <a:rPr lang="en-US" smtClean="0"/>
              <a:pPr algn="ctr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78" r:id="rId2"/>
    <p:sldLayoutId id="2147483687" r:id="rId3"/>
    <p:sldLayoutId id="2147483686" r:id="rId4"/>
    <p:sldLayoutId id="2147483681" r:id="rId5"/>
    <p:sldLayoutId id="2147483682" r:id="rId6"/>
    <p:sldLayoutId id="2147483688" r:id="rId7"/>
    <p:sldLayoutId id="2147483679" r:id="rId8"/>
    <p:sldLayoutId id="2147483680" r:id="rId9"/>
    <p:sldLayoutId id="2147483689" r:id="rId10"/>
    <p:sldLayoutId id="2147483690" r:id="rId11"/>
    <p:sldLayoutId id="2147483691" r:id="rId12"/>
    <p:sldLayoutId id="2147483694" r:id="rId13"/>
    <p:sldLayoutId id="2147483695" r:id="rId14"/>
    <p:sldLayoutId id="2147483696" r:id="rId15"/>
    <p:sldLayoutId id="2147483697" r:id="rId16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charset="0"/>
        </a:defRPr>
      </a:lvl9pPr>
    </p:titleStyle>
    <p:bodyStyle>
      <a:lvl1pPr marL="231775" indent="-231775" algn="l" rtl="0" eaLnBrk="1" fontAlgn="base" hangingPunct="1">
        <a:spcBef>
          <a:spcPts val="800"/>
        </a:spcBef>
        <a:spcAft>
          <a:spcPct val="0"/>
        </a:spcAft>
        <a:buClr>
          <a:schemeClr val="accent1"/>
        </a:buClr>
        <a:buSzPct val="120000"/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566738" indent="-220663" algn="l" rtl="0" eaLnBrk="1" fontAlgn="base" hangingPunct="1">
        <a:spcBef>
          <a:spcPts val="800"/>
        </a:spcBef>
        <a:spcAft>
          <a:spcPct val="0"/>
        </a:spcAft>
        <a:buClr>
          <a:schemeClr val="accent1"/>
        </a:buClr>
        <a:buSzPct val="90000"/>
        <a:buFont typeface="Courier New" pitchFamily="49" charset="0"/>
        <a:buChar char="o"/>
        <a:defRPr sz="2000">
          <a:solidFill>
            <a:schemeClr val="tx1"/>
          </a:solidFill>
          <a:latin typeface="+mn-lt"/>
        </a:defRPr>
      </a:lvl2pPr>
      <a:lvl3pPr marL="912813" indent="-231775" algn="l" rtl="0" eaLnBrk="1" fontAlgn="base" hangingPunct="1">
        <a:spcBef>
          <a:spcPts val="800"/>
        </a:spcBef>
        <a:spcAft>
          <a:spcPct val="0"/>
        </a:spcAft>
        <a:buClr>
          <a:schemeClr val="accent1"/>
        </a:buClr>
        <a:buSzPct val="90000"/>
        <a:buFont typeface="Arial" pitchFamily="34" charset="0"/>
        <a:buChar char="─"/>
        <a:defRPr>
          <a:solidFill>
            <a:schemeClr val="tx1"/>
          </a:solidFill>
          <a:latin typeface="+mn-lt"/>
        </a:defRPr>
      </a:lvl3pPr>
      <a:lvl4pPr marL="1258888" indent="-231775" algn="l" rtl="0" eaLnBrk="1" fontAlgn="base" hangingPunct="1">
        <a:spcBef>
          <a:spcPct val="45000"/>
        </a:spcBef>
        <a:spcAft>
          <a:spcPct val="0"/>
        </a:spcAft>
        <a:buClr>
          <a:schemeClr val="accent1"/>
        </a:buClr>
        <a:buFont typeface="Arial" pitchFamily="34" charset="0"/>
        <a:buChar char="»"/>
        <a:defRPr sz="1600">
          <a:solidFill>
            <a:srgbClr val="404040"/>
          </a:solidFill>
          <a:latin typeface="+mn-lt"/>
        </a:defRPr>
      </a:lvl4pPr>
      <a:lvl5pPr marL="1597025" indent="-223838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054225" indent="-223838" algn="l" rtl="0" eaLnBrk="1" fontAlgn="base" hangingPunct="1">
        <a:spcBef>
          <a:spcPct val="45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6pPr>
      <a:lvl7pPr marL="2511425" indent="-223838" algn="l" rtl="0" eaLnBrk="1" fontAlgn="base" hangingPunct="1">
        <a:spcBef>
          <a:spcPct val="45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7pPr>
      <a:lvl8pPr marL="2968625" indent="-223838" algn="l" rtl="0" eaLnBrk="1" fontAlgn="base" hangingPunct="1">
        <a:spcBef>
          <a:spcPct val="45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8pPr>
      <a:lvl9pPr marL="3425825" indent="-223838" algn="l" rtl="0" eaLnBrk="1" fontAlgn="base" hangingPunct="1">
        <a:spcBef>
          <a:spcPct val="45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11.emf"/><Relationship Id="rId5" Type="http://schemas.openxmlformats.org/officeDocument/2006/relationships/image" Target="../media/image17.emf"/><Relationship Id="rId6" Type="http://schemas.openxmlformats.org/officeDocument/2006/relationships/image" Target="../media/image8.emf"/><Relationship Id="rId7" Type="http://schemas.openxmlformats.org/officeDocument/2006/relationships/image" Target="../media/image23.emf"/><Relationship Id="rId8" Type="http://schemas.openxmlformats.org/officeDocument/2006/relationships/image" Target="../media/image24.emf"/><Relationship Id="rId9" Type="http://schemas.openxmlformats.org/officeDocument/2006/relationships/image" Target="../media/image25.emf"/><Relationship Id="rId10" Type="http://schemas.openxmlformats.org/officeDocument/2006/relationships/image" Target="../media/image26.emf"/><Relationship Id="rId11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ctrTitle"/>
          </p:nvPr>
        </p:nvSpPr>
        <p:spPr>
          <a:xfrm>
            <a:off x="378914" y="1950625"/>
            <a:ext cx="7772400" cy="1138773"/>
          </a:xfrm>
        </p:spPr>
        <p:txBody>
          <a:bodyPr/>
          <a:lstStyle/>
          <a:p>
            <a:pPr algn="ctr"/>
            <a:r>
              <a:rPr lang="en-US" dirty="0"/>
              <a:t>Simulating the Interruption of Transmission on Bioko Island</a:t>
            </a:r>
            <a:endParaRPr lang="en-US" altLang="en-US" dirty="0" smtClean="0"/>
          </a:p>
        </p:txBody>
      </p:sp>
      <p:sp>
        <p:nvSpPr>
          <p:cNvPr id="410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3676" y="3648706"/>
            <a:ext cx="7789863" cy="1763553"/>
          </a:xfrm>
        </p:spPr>
        <p:txBody>
          <a:bodyPr/>
          <a:lstStyle/>
          <a:p>
            <a:pPr algn="ctr" eaLnBrk="1" hangingPunct="1"/>
            <a:r>
              <a:rPr lang="en-US" altLang="en-US" sz="2000" b="1" dirty="0" smtClean="0"/>
              <a:t>Daniel T. Citron</a:t>
            </a:r>
          </a:p>
          <a:p>
            <a:pPr algn="ctr" eaLnBrk="1" hangingPunct="1"/>
            <a:r>
              <a:rPr lang="en-US" altLang="en-US" sz="2000" b="1" dirty="0" smtClean="0"/>
              <a:t>IHME</a:t>
            </a:r>
          </a:p>
          <a:p>
            <a:pPr algn="ctr" eaLnBrk="1" hangingPunct="1"/>
            <a:endParaRPr lang="en-US" altLang="en-US" sz="2000" dirty="0" smtClean="0"/>
          </a:p>
          <a:p>
            <a:pPr algn="ctr" eaLnBrk="1" hangingPunct="1"/>
            <a:r>
              <a:rPr lang="en-US" altLang="en-US" sz="2000" dirty="0" smtClean="0"/>
              <a:t>TAG Meeting</a:t>
            </a:r>
          </a:p>
          <a:p>
            <a:pPr algn="ctr" eaLnBrk="1" hangingPunct="1"/>
            <a:r>
              <a:rPr lang="en-US" altLang="en-US" sz="2000" dirty="0" smtClean="0"/>
              <a:t>10/27/2018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Calibration </a:t>
            </a:r>
            <a:r>
              <a:rPr lang="mr-IN" dirty="0" smtClean="0"/>
              <a:t>–</a:t>
            </a:r>
            <a:r>
              <a:rPr lang="en-US" dirty="0" smtClean="0"/>
              <a:t> Matching PR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718" y="1838768"/>
            <a:ext cx="4023360" cy="402336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29" y="1838768"/>
            <a:ext cx="4023360" cy="4023360"/>
          </a:xfrm>
        </p:spPr>
      </p:pic>
      <p:sp>
        <p:nvSpPr>
          <p:cNvPr id="10" name="TextBox 9"/>
          <p:cNvSpPr txBox="1"/>
          <p:nvPr/>
        </p:nvSpPr>
        <p:spPr>
          <a:xfrm>
            <a:off x="977219" y="1167034"/>
            <a:ext cx="3126177" cy="843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b="1" dirty="0" smtClean="0"/>
              <a:t>Geospatial Estimate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b="1" dirty="0" smtClean="0"/>
              <a:t>Mean PR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77464" y="1167033"/>
            <a:ext cx="2747868" cy="843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b="1" dirty="0" smtClean="0"/>
              <a:t>Calibrated Model 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b="1" dirty="0" smtClean="0"/>
              <a:t>Mean PR</a:t>
            </a:r>
          </a:p>
        </p:txBody>
      </p:sp>
    </p:spTree>
    <p:extLst>
      <p:ext uri="{BB962C8B-B14F-4D97-AF65-F5344CB8AC3E}">
        <p14:creationId xmlns:p14="http://schemas.microsoft.com/office/powerpoint/2010/main" val="6564566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5734"/>
            <a:ext cx="8191500" cy="553998"/>
          </a:xfrm>
        </p:spPr>
        <p:txBody>
          <a:bodyPr/>
          <a:lstStyle/>
          <a:p>
            <a:r>
              <a:rPr lang="en-US" dirty="0" smtClean="0"/>
              <a:t>Simulation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6868"/>
            <a:ext cx="8229600" cy="4425287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Example: </a:t>
            </a:r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Basupu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mr-IN" dirty="0" smtClean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2028 people, PR = .18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Baseline case with no interventions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Ensemble of 100, plotting mean behavior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11</a:t>
            </a:fld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6699649" y="443830"/>
            <a:ext cx="1987151" cy="1987151"/>
            <a:chOff x="148684" y="1504267"/>
            <a:chExt cx="5114692" cy="5114692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684" y="1504267"/>
              <a:ext cx="5114692" cy="5114692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558944" y="1846646"/>
              <a:ext cx="1330652" cy="13900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>
              <a:spLocks noChangeAspect="1"/>
            </p:cNvSpPr>
            <p:nvPr/>
          </p:nvSpPr>
          <p:spPr>
            <a:xfrm>
              <a:off x="2700692" y="2250225"/>
              <a:ext cx="153116" cy="15311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550" y="2507133"/>
            <a:ext cx="48768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169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Mass Treatment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12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031788"/>
            <a:ext cx="8229600" cy="4425287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Mass treatment scheduled at start of years 2 and 3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Clears infections, prevents new infections, lasts 30 days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60" y="1958493"/>
            <a:ext cx="560832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8765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Mass Treatment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13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031788"/>
            <a:ext cx="8229600" cy="4425287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Mass treatment scheduled at start of years 2 and 3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Clears infections, prevents new infections, lasts 30 days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60" y="1958493"/>
            <a:ext cx="5608320" cy="4206240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2823004" y="4753508"/>
            <a:ext cx="3459891" cy="1165004"/>
          </a:xfrm>
          <a:prstGeom prst="ellipse">
            <a:avLst/>
          </a:prstGeom>
          <a:noFill/>
          <a:ln w="825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256116" y="4914099"/>
            <a:ext cx="2421758" cy="843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Effect of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Imported Cases</a:t>
            </a:r>
            <a:endParaRPr lang="en-US" sz="1400" dirty="0" smtClean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3595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Simulated </a:t>
            </a:r>
            <a:r>
              <a:rPr lang="en-US" dirty="0" err="1" smtClean="0"/>
              <a:t>PfSPZ</a:t>
            </a:r>
            <a:r>
              <a:rPr lang="en-US" dirty="0" smtClean="0"/>
              <a:t> Vaccine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Schedule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Vaccinate at years 2 and 3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Accompany with mass treatment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Assumptions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Vaccine remains effective for 9 months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100% coverage </a:t>
            </a:r>
            <a:r>
              <a:rPr lang="mr-IN" dirty="0" smtClean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all people vaccinated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50% of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recipients granted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100% personal protective efficacy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92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Vaccination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50% of recipients granted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100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% personal protective efficacy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" y="1958493"/>
            <a:ext cx="560832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113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Vaccination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50% of recipients granted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100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% personal protective efficacy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356482" y="4899578"/>
            <a:ext cx="2421758" cy="843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Effect of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Imported Cases</a:t>
            </a:r>
            <a:endParaRPr lang="en-US" sz="1400" dirty="0" smtClean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" y="1958493"/>
            <a:ext cx="5608320" cy="420624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2823004" y="4753508"/>
            <a:ext cx="3459891" cy="1165004"/>
          </a:xfrm>
          <a:prstGeom prst="ellipse">
            <a:avLst/>
          </a:prstGeom>
          <a:noFill/>
          <a:ln w="825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707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Vaccination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57524"/>
            <a:ext cx="8229600" cy="1024292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Improvement </a:t>
            </a:r>
            <a:r>
              <a:rPr lang="mr-IN" dirty="0" smtClean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slows down rate of new cases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Not a permanent fix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17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51558" y="990719"/>
            <a:ext cx="3280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b="1" smtClean="0"/>
              <a:t>Mass Treatment Only</a:t>
            </a:r>
            <a:endParaRPr lang="en-US" sz="2400" b="1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240587" y="990718"/>
            <a:ext cx="3037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b="1" dirty="0" smtClean="0"/>
              <a:t>Adding Vaccination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43" y="1515666"/>
            <a:ext cx="4267200" cy="3200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1511591"/>
            <a:ext cx="42672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0605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Vaccination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57524"/>
            <a:ext cx="8229600" cy="1024292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Improvement </a:t>
            </a:r>
            <a:r>
              <a:rPr lang="mr-IN" dirty="0" smtClean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slows down rate of new cases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Not a permanent fix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51558" y="990719"/>
            <a:ext cx="3280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b="1" smtClean="0"/>
              <a:t>Mass Treatment Only</a:t>
            </a:r>
            <a:endParaRPr lang="en-US" sz="2400" b="1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240587" y="990718"/>
            <a:ext cx="3037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b="1" dirty="0" smtClean="0"/>
              <a:t>Adding Vaccination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24554" y="4857524"/>
            <a:ext cx="1189325" cy="720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000" dirty="0" smtClean="0">
                <a:latin typeface="Helvetica" charset="0"/>
                <a:ea typeface="Helvetica" charset="0"/>
                <a:cs typeface="Helvetica" charset="0"/>
              </a:rPr>
              <a:t>Waning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000" dirty="0" smtClean="0">
                <a:latin typeface="Helvetica" charset="0"/>
                <a:ea typeface="Helvetica" charset="0"/>
                <a:cs typeface="Helvetica" charset="0"/>
              </a:rPr>
              <a:t>Vaccine</a:t>
            </a:r>
            <a:endParaRPr lang="en-US" sz="1200" dirty="0" smtClean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43" y="1515666"/>
            <a:ext cx="4267200" cy="3200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1511591"/>
            <a:ext cx="4267200" cy="3200400"/>
          </a:xfrm>
          <a:prstGeom prst="rect">
            <a:avLst/>
          </a:prstGeom>
        </p:spPr>
      </p:pic>
      <p:sp>
        <p:nvSpPr>
          <p:cNvPr id="13" name="Oval 12"/>
          <p:cNvSpPr/>
          <p:nvPr/>
        </p:nvSpPr>
        <p:spPr>
          <a:xfrm>
            <a:off x="5749288" y="3616193"/>
            <a:ext cx="2019711" cy="1165004"/>
          </a:xfrm>
          <a:prstGeom prst="ellipse">
            <a:avLst/>
          </a:prstGeom>
          <a:noFill/>
          <a:ln w="825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7231382" y="4175760"/>
            <a:ext cx="537617" cy="681764"/>
          </a:xfrm>
          <a:prstGeom prst="straightConnector1">
            <a:avLst/>
          </a:prstGeom>
          <a:ln w="603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6250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Robust to Varying Vaccine Efficacy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19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127329" y="923180"/>
            <a:ext cx="21631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Helvetica" charset="0"/>
                <a:ea typeface="Helvetica" charset="0"/>
                <a:cs typeface="Helvetica" charset="0"/>
              </a:rPr>
              <a:t>80% granted 100</a:t>
            </a:r>
            <a:r>
              <a:rPr lang="en-US" sz="1400" dirty="0">
                <a:latin typeface="Helvetica" charset="0"/>
                <a:ea typeface="Helvetica" charset="0"/>
                <a:cs typeface="Helvetica" charset="0"/>
              </a:rPr>
              <a:t>% </a:t>
            </a:r>
            <a:r>
              <a:rPr lang="en-US" sz="1400" dirty="0" smtClean="0">
                <a:latin typeface="Helvetica" charset="0"/>
                <a:ea typeface="Helvetica" charset="0"/>
                <a:cs typeface="Helvetica" charset="0"/>
              </a:rPr>
              <a:t>PPE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457200" y="5189220"/>
            <a:ext cx="8229600" cy="937260"/>
          </a:xfrm>
        </p:spPr>
        <p:txBody>
          <a:bodyPr/>
          <a:lstStyle/>
          <a:p>
            <a:r>
              <a:rPr lang="en-US" sz="2000" dirty="0" smtClean="0">
                <a:latin typeface="Helvetica" charset="0"/>
                <a:ea typeface="Helvetica" charset="0"/>
                <a:cs typeface="Helvetica" charset="0"/>
              </a:rPr>
              <a:t>Temporary protection limits long-term efficacy</a:t>
            </a:r>
          </a:p>
          <a:p>
            <a:r>
              <a:rPr lang="en-US" sz="2000" dirty="0" smtClean="0">
                <a:latin typeface="Helvetica" charset="0"/>
                <a:ea typeface="Helvetica" charset="0"/>
                <a:cs typeface="Helvetica" charset="0"/>
              </a:rPr>
              <a:t>Reintroduction through importation occurs in all cases</a:t>
            </a: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55" y="1181275"/>
            <a:ext cx="2438400" cy="18288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061764" y="923180"/>
            <a:ext cx="21259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" charset="0"/>
                <a:ea typeface="Helvetica" charset="0"/>
                <a:cs typeface="Helvetica" charset="0"/>
              </a:rPr>
              <a:t>50% </a:t>
            </a:r>
            <a:r>
              <a:rPr lang="en-US" sz="1400" dirty="0" smtClean="0">
                <a:latin typeface="Helvetica" charset="0"/>
                <a:ea typeface="Helvetica" charset="0"/>
                <a:cs typeface="Helvetica" charset="0"/>
              </a:rPr>
              <a:t>granted 100</a:t>
            </a:r>
            <a:r>
              <a:rPr lang="en-US" sz="1400" dirty="0">
                <a:latin typeface="Helvetica" charset="0"/>
                <a:ea typeface="Helvetica" charset="0"/>
                <a:cs typeface="Helvetica" charset="0"/>
              </a:rPr>
              <a:t>% </a:t>
            </a:r>
            <a:r>
              <a:rPr lang="en-US" sz="1400" dirty="0" smtClean="0">
                <a:latin typeface="Helvetica" charset="0"/>
                <a:ea typeface="Helvetica" charset="0"/>
                <a:cs typeface="Helvetica" charset="0"/>
              </a:rPr>
              <a:t>PPE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12" y="1232298"/>
            <a:ext cx="2438400" cy="1828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55" y="3309397"/>
            <a:ext cx="2438400" cy="1828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712" y="3309397"/>
            <a:ext cx="2438400" cy="18288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5123183" y="3043921"/>
            <a:ext cx="217145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Helvetica" charset="0"/>
                <a:ea typeface="Helvetica" charset="0"/>
                <a:cs typeface="Helvetica" charset="0"/>
              </a:rPr>
              <a:t>100% granted 80% PPE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57954" y="3043921"/>
            <a:ext cx="21336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Helvetica" charset="0"/>
                <a:ea typeface="Helvetica" charset="0"/>
                <a:cs typeface="Helvetica" charset="0"/>
              </a:rPr>
              <a:t>100</a:t>
            </a:r>
            <a:r>
              <a:rPr lang="en-US" sz="1400" dirty="0">
                <a:latin typeface="Helvetica" charset="0"/>
                <a:ea typeface="Helvetica" charset="0"/>
                <a:cs typeface="Helvetica" charset="0"/>
              </a:rPr>
              <a:t>% </a:t>
            </a:r>
            <a:r>
              <a:rPr lang="en-US" sz="1400" dirty="0" smtClean="0">
                <a:latin typeface="Helvetica" charset="0"/>
                <a:ea typeface="Helvetica" charset="0"/>
                <a:cs typeface="Helvetica" charset="0"/>
              </a:rPr>
              <a:t>granted 50% PPE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7500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999"/>
            <a:ext cx="8343900" cy="4425287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Premise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Will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PfSPZ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Vaccine be 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sufficient to interrupt local transmission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?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Build a simulation model of malaria transmission on Bioko Island,</a:t>
            </a:r>
          </a:p>
          <a:p>
            <a:pPr marL="346075" lvl="1" indent="0">
              <a:buNone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  calibrated to geospatial maps generated using MIS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903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Reducing Imported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26757"/>
            <a:ext cx="8229600" cy="4648595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Reduce number of imported infections</a:t>
            </a: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80" y="2832153"/>
            <a:ext cx="3657600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100" y="2832152"/>
            <a:ext cx="36576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805497" y="2296974"/>
            <a:ext cx="22749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smtClean="0"/>
              <a:t>90% Reduction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1312823" y="2296974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smtClean="0"/>
              <a:t>100% Reduction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954577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Reducing Imported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26757"/>
            <a:ext cx="8229600" cy="4648595"/>
          </a:xfrm>
        </p:spPr>
        <p:txBody>
          <a:bodyPr/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Reduce number of imported infections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Following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vaccination, importations drive return of PR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80" y="2832153"/>
            <a:ext cx="3657600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100" y="2832152"/>
            <a:ext cx="3657600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805497" y="2296974"/>
            <a:ext cx="22749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smtClean="0"/>
              <a:t>90% Reduction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1312823" y="2296974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smtClean="0"/>
              <a:t>100% Reduction</a:t>
            </a:r>
            <a:endParaRPr lang="en-US" sz="2400" dirty="0" smtClean="0"/>
          </a:p>
        </p:txBody>
      </p:sp>
      <p:sp>
        <p:nvSpPr>
          <p:cNvPr id="11" name="Oval 10"/>
          <p:cNvSpPr/>
          <p:nvPr/>
        </p:nvSpPr>
        <p:spPr>
          <a:xfrm>
            <a:off x="6819900" y="4964767"/>
            <a:ext cx="2186897" cy="452660"/>
          </a:xfrm>
          <a:prstGeom prst="ellipse">
            <a:avLst/>
          </a:prstGeom>
          <a:noFill/>
          <a:ln w="825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474431" y="4964767"/>
            <a:ext cx="2186897" cy="452660"/>
          </a:xfrm>
          <a:prstGeom prst="ellipse">
            <a:avLst/>
          </a:prstGeom>
          <a:noFill/>
          <a:ln w="825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372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Annual Distribution of Vaccine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</a:t>
            </a:r>
            <a:r>
              <a:rPr lang="en-US" dirty="0" smtClean="0"/>
              <a:t>accine slows rate of new cases in short term</a:t>
            </a:r>
          </a:p>
          <a:p>
            <a:r>
              <a:rPr lang="en-US" dirty="0" smtClean="0"/>
              <a:t>Possible that periodic re-distribution could contribute to sustaining reduced prevalence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940430"/>
            <a:ext cx="3901440" cy="29260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838" y="2940430"/>
            <a:ext cx="3901440" cy="292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51841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999"/>
            <a:ext cx="8686800" cy="4425287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Is the </a:t>
            </a:r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PfSPZ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Vaccine sufficient to interrupt local transmission?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Our results: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Vaccine slows but does not stop transmission over long-term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Volume of imported cases appears to be too high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Reducing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importations, or frequently re-distributing vaccine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may hold transmission near zero</a:t>
            </a:r>
          </a:p>
          <a:p>
            <a:pPr lvl="1"/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Additional considerations and future work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Open to simulating additional proposed scenarios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Plan a full sensitivity analysis </a:t>
            </a:r>
            <a:r>
              <a:rPr lang="mr-IN" dirty="0" smtClean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assess robustness of conclusions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Tools for planning upcoming cluster randomized trials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807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0778"/>
            <a:ext cx="8191500" cy="553998"/>
          </a:xfrm>
        </p:spPr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Support provided by the BMGF</a:t>
            </a:r>
          </a:p>
          <a:p>
            <a:r>
              <a:rPr lang="en-US" dirty="0"/>
              <a:t>Sean Wu (designed our software)</a:t>
            </a:r>
          </a:p>
          <a:p>
            <a:r>
              <a:rPr lang="en-US" dirty="0" smtClean="0"/>
              <a:t>David Smith</a:t>
            </a:r>
          </a:p>
          <a:p>
            <a:r>
              <a:rPr lang="en-US" dirty="0" smtClean="0"/>
              <a:t>Carlos Guerra</a:t>
            </a:r>
          </a:p>
          <a:p>
            <a:r>
              <a:rPr lang="en-US" dirty="0" smtClean="0"/>
              <a:t>Dianna </a:t>
            </a:r>
            <a:r>
              <a:rPr lang="en-US" dirty="0" err="1" smtClean="0"/>
              <a:t>Hergott</a:t>
            </a:r>
            <a:r>
              <a:rPr lang="en-US" dirty="0" smtClean="0"/>
              <a:t> &amp; Guillermo Garcia</a:t>
            </a:r>
          </a:p>
          <a:p>
            <a:r>
              <a:rPr lang="en-US" dirty="0" smtClean="0"/>
              <a:t>Peter Billingsley &amp; Stephen Hoffman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321205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5734"/>
            <a:ext cx="8191500" cy="553998"/>
          </a:xfrm>
        </p:spPr>
        <p:txBody>
          <a:bodyPr/>
          <a:lstStyle/>
          <a:p>
            <a:r>
              <a:rPr lang="en-US" dirty="0" smtClean="0"/>
              <a:t>Results Robust Across Different Areas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25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672" y="2678948"/>
            <a:ext cx="2072640" cy="155448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610" y="2678948"/>
            <a:ext cx="2072640" cy="1554480"/>
          </a:xfrm>
          <a:prstGeom prst="rect">
            <a:avLst/>
          </a:prstGeom>
        </p:spPr>
      </p:pic>
      <p:sp>
        <p:nvSpPr>
          <p:cNvPr id="13" name="Rectangle 12"/>
          <p:cNvSpPr>
            <a:spLocks noChangeAspect="1"/>
          </p:cNvSpPr>
          <p:nvPr/>
        </p:nvSpPr>
        <p:spPr>
          <a:xfrm>
            <a:off x="2254295" y="1074701"/>
            <a:ext cx="47081" cy="4708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672" y="971851"/>
            <a:ext cx="2072640" cy="155448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610" y="971851"/>
            <a:ext cx="2072640" cy="1554480"/>
          </a:xfrm>
          <a:prstGeom prst="rect">
            <a:avLst/>
          </a:prstGeom>
        </p:spPr>
      </p:pic>
      <p:grpSp>
        <p:nvGrpSpPr>
          <p:cNvPr id="37" name="Group 36"/>
          <p:cNvGrpSpPr>
            <a:grpSpLocks noChangeAspect="1"/>
          </p:cNvGrpSpPr>
          <p:nvPr/>
        </p:nvGrpSpPr>
        <p:grpSpPr>
          <a:xfrm>
            <a:off x="1604485" y="971851"/>
            <a:ext cx="1554480" cy="1554480"/>
            <a:chOff x="1469587" y="845319"/>
            <a:chExt cx="1572698" cy="1572768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9587" y="845319"/>
              <a:ext cx="1572698" cy="1572768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1595736" y="950600"/>
              <a:ext cx="409158" cy="4274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27035" y="1047442"/>
              <a:ext cx="101600" cy="101600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610" y="4556370"/>
            <a:ext cx="2072640" cy="155448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672" y="4556370"/>
            <a:ext cx="2072640" cy="155448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485" y="4556370"/>
            <a:ext cx="1554480" cy="155448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678945" y="4702432"/>
            <a:ext cx="347784" cy="3633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82207" y="5547637"/>
            <a:ext cx="86360" cy="86360"/>
          </a:xfrm>
          <a:prstGeom prst="rect">
            <a:avLst/>
          </a:prstGeom>
        </p:spPr>
      </p:pic>
      <p:cxnSp>
        <p:nvCxnSpPr>
          <p:cNvPr id="39" name="Straight Connector 38"/>
          <p:cNvCxnSpPr/>
          <p:nvPr/>
        </p:nvCxnSpPr>
        <p:spPr>
          <a:xfrm>
            <a:off x="457200" y="2599362"/>
            <a:ext cx="8534667" cy="163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57199" y="4313014"/>
            <a:ext cx="8534667" cy="163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485" y="2678948"/>
            <a:ext cx="1554480" cy="155448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472102" y="971851"/>
            <a:ext cx="1006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000" dirty="0" err="1" smtClean="0">
                <a:latin typeface="Times New Roman" charset="0"/>
                <a:ea typeface="Times New Roman" charset="0"/>
                <a:cs typeface="Times New Roman" charset="0"/>
              </a:rPr>
              <a:t>Basupu</a:t>
            </a:r>
            <a:endParaRPr lang="en-US" sz="12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45752" y="2678948"/>
            <a:ext cx="1258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Malabo 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59182" y="4556370"/>
            <a:ext cx="10318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000" dirty="0" err="1" smtClean="0">
                <a:latin typeface="Times New Roman" charset="0"/>
                <a:ea typeface="Times New Roman" charset="0"/>
                <a:cs typeface="Times New Roman" charset="0"/>
              </a:rPr>
              <a:t>Riaba</a:t>
            </a:r>
            <a:endParaRPr lang="en-US" sz="20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785807" y="2763883"/>
            <a:ext cx="347784" cy="440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8567" y="2810942"/>
            <a:ext cx="86360" cy="8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1885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Reduced Importations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1935163" algn="l"/>
              </a:tabLst>
            </a:pPr>
            <a:r>
              <a:rPr lang="en-US" dirty="0" smtClean="0"/>
              <a:t>Setting EIR on mainland to mean BI EIR </a:t>
            </a:r>
            <a:r>
              <a:rPr lang="mr-IN" dirty="0" smtClean="0"/>
              <a:t>–</a:t>
            </a:r>
            <a:r>
              <a:rPr lang="en-US" dirty="0" smtClean="0"/>
              <a:t> 90% reduction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588" y="1741856"/>
            <a:ext cx="2869353" cy="21520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874" y="1741856"/>
            <a:ext cx="2869353" cy="21520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821" y="3893871"/>
            <a:ext cx="2865120" cy="21488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990" y="3893871"/>
            <a:ext cx="2865120" cy="214884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7615" y="2363056"/>
            <a:ext cx="1879041" cy="843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dirty="0" smtClean="0"/>
              <a:t>Reduced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dirty="0" smtClean="0"/>
              <a:t>Importations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7616" y="4426934"/>
            <a:ext cx="1879040" cy="843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dirty="0" smtClean="0"/>
              <a:t>Current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400" dirty="0" smtClean="0"/>
              <a:t>Importations</a:t>
            </a:r>
          </a:p>
        </p:txBody>
      </p:sp>
    </p:spTree>
    <p:extLst>
      <p:ext uri="{BB962C8B-B14F-4D97-AF65-F5344CB8AC3E}">
        <p14:creationId xmlns:p14="http://schemas.microsoft.com/office/powerpoint/2010/main" val="176725242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Calibration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36" y="1760220"/>
            <a:ext cx="4653279" cy="348996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485" y="3868765"/>
            <a:ext cx="2295968" cy="2295968"/>
          </a:xfrm>
          <a:prstGeom prst="rect">
            <a:avLst/>
          </a:prstGeom>
        </p:spPr>
      </p:pic>
      <p:pic>
        <p:nvPicPr>
          <p:cNvPr id="7" name="Content Placeholder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40485" y="891540"/>
            <a:ext cx="2295968" cy="2295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922600" y="420236"/>
            <a:ext cx="2131740" cy="597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1600" b="1" dirty="0" smtClean="0"/>
              <a:t>Geospatial Estimate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1600" b="1" dirty="0" smtClean="0"/>
              <a:t>Mean PR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52710" y="3561105"/>
            <a:ext cx="1671517" cy="536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1400" b="1" dirty="0" smtClean="0"/>
              <a:t>Calibrated Model 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1400" b="1" dirty="0" smtClean="0"/>
              <a:t>Mean PR</a:t>
            </a:r>
          </a:p>
        </p:txBody>
      </p:sp>
    </p:spTree>
    <p:extLst>
      <p:ext uri="{BB962C8B-B14F-4D97-AF65-F5344CB8AC3E}">
        <p14:creationId xmlns:p14="http://schemas.microsoft.com/office/powerpoint/2010/main" val="1253525234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Mosquito Density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Mosquitoes/Human, calibrated to PR using Ross-Macdonald</a:t>
            </a:r>
          </a:p>
          <a:p>
            <a:r>
              <a:rPr lang="en-US" dirty="0" smtClean="0"/>
              <a:t>Accounts for PR attributable to importations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r>
              <a:rPr lang="en-US" dirty="0" smtClean="0"/>
              <a:t>Lower: East, Malabo, </a:t>
            </a:r>
            <a:r>
              <a:rPr lang="en-US" dirty="0" err="1" smtClean="0"/>
              <a:t>Moka</a:t>
            </a:r>
            <a:endParaRPr lang="en-US" dirty="0" smtClean="0"/>
          </a:p>
          <a:p>
            <a:pPr lvl="1"/>
            <a:r>
              <a:rPr lang="en-US" dirty="0" smtClean="0"/>
              <a:t>Higher: Northwest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838" y="2111578"/>
            <a:ext cx="4053155" cy="4053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254919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Vaccines in the absence of importations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26757"/>
            <a:ext cx="8229600" cy="4648595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Set number of infections imported from mainland travel to 0</a:t>
            </a:r>
          </a:p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Rate of new infections extremely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slow without importations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630" y="2324253"/>
            <a:ext cx="5120640" cy="3840480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4552950" y="5333881"/>
            <a:ext cx="2842053" cy="584631"/>
          </a:xfrm>
          <a:prstGeom prst="ellipse">
            <a:avLst/>
          </a:prstGeom>
          <a:noFill/>
          <a:ln w="825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1505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Model Rationale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Scenario planning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 guide to understanding efficacy of adding new interventions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Can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compare outcomes from many different potential plans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Can quantify uncertainty in different outcomes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Carefully calibrated to data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Malaria Indicator Survey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Geospatial Maps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124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999"/>
            <a:ext cx="8191500" cy="932155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Based on Ross-Macdonald model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Begin with human population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5050" y="3087968"/>
            <a:ext cx="1927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Humans</a:t>
            </a:r>
            <a:endParaRPr lang="en-US" sz="18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44313" y="3122538"/>
            <a:ext cx="1161536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Infected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07711" y="3122538"/>
            <a:ext cx="1477277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Susceptible</a:t>
            </a:r>
          </a:p>
        </p:txBody>
      </p:sp>
    </p:spTree>
    <p:extLst>
      <p:ext uri="{BB962C8B-B14F-4D97-AF65-F5344CB8AC3E}">
        <p14:creationId xmlns:p14="http://schemas.microsoft.com/office/powerpoint/2010/main" val="13405877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999"/>
            <a:ext cx="8191500" cy="932155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Add interactions with mosquito population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5050" y="3087968"/>
            <a:ext cx="1927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Humans</a:t>
            </a:r>
            <a:endParaRPr lang="en-US" sz="18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4412" y="4371261"/>
            <a:ext cx="2603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Mosquitoes</a:t>
            </a:r>
            <a:endParaRPr lang="en-US" sz="12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38789" y="4244554"/>
            <a:ext cx="976613" cy="769441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New Adults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51267" y="4244554"/>
            <a:ext cx="1307830" cy="782265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Infectious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Adults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44313" y="3122538"/>
            <a:ext cx="1161536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Infected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07711" y="3122538"/>
            <a:ext cx="1477277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Susceptible</a:t>
            </a:r>
          </a:p>
        </p:txBody>
      </p:sp>
    </p:spTree>
    <p:extLst>
      <p:ext uri="{BB962C8B-B14F-4D97-AF65-F5344CB8AC3E}">
        <p14:creationId xmlns:p14="http://schemas.microsoft.com/office/powerpoint/2010/main" val="4837551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999"/>
            <a:ext cx="8191500" cy="932155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Infectious mosquitoes infect humans, who recover over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5050" y="3087968"/>
            <a:ext cx="1927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Humans</a:t>
            </a:r>
            <a:endParaRPr lang="en-US" sz="18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4412" y="4371261"/>
            <a:ext cx="2603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Mosquitoes</a:t>
            </a:r>
            <a:endParaRPr lang="en-US" sz="12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38789" y="4244554"/>
            <a:ext cx="976613" cy="769441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New Adults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51267" y="4244554"/>
            <a:ext cx="1307830" cy="782265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Infectious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Adults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44313" y="3122538"/>
            <a:ext cx="1161536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Infected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07711" y="3122538"/>
            <a:ext cx="1477277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Susceptible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005849" y="3412124"/>
            <a:ext cx="601862" cy="0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0"/>
          </p:cNvCxnSpPr>
          <p:nvPr/>
        </p:nvCxnSpPr>
        <p:spPr>
          <a:xfrm flipH="1" flipV="1">
            <a:off x="3333334" y="3412124"/>
            <a:ext cx="971848" cy="832430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036440" y="3221211"/>
            <a:ext cx="552406" cy="9001"/>
          </a:xfrm>
          <a:prstGeom prst="straightConnector1">
            <a:avLst/>
          </a:prstGeom>
          <a:ln w="603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363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999"/>
            <a:ext cx="8191500" cy="932155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Humans also infect mosquitoes when they are bitten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5050" y="3087968"/>
            <a:ext cx="1927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Humans</a:t>
            </a:r>
            <a:endParaRPr lang="en-US" sz="18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4412" y="4371261"/>
            <a:ext cx="2603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Mosquitoes</a:t>
            </a:r>
            <a:endParaRPr lang="en-US" sz="12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38789" y="4244554"/>
            <a:ext cx="976613" cy="769441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New Adults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51267" y="4244554"/>
            <a:ext cx="1307830" cy="782265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Infectious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Adults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44313" y="3122538"/>
            <a:ext cx="1161536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Infected</a:t>
            </a:r>
          </a:p>
        </p:txBody>
      </p:sp>
      <p:cxnSp>
        <p:nvCxnSpPr>
          <p:cNvPr id="11" name="Straight Arrow Connector 10"/>
          <p:cNvCxnSpPr>
            <a:stCxn id="7" idx="3"/>
            <a:endCxn id="8" idx="1"/>
          </p:cNvCxnSpPr>
          <p:nvPr/>
        </p:nvCxnSpPr>
        <p:spPr>
          <a:xfrm>
            <a:off x="3015402" y="4629275"/>
            <a:ext cx="635865" cy="6412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2486819" y="3553425"/>
            <a:ext cx="869743" cy="1068507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607711" y="3122538"/>
            <a:ext cx="1477277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Susceptible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005849" y="3412124"/>
            <a:ext cx="601862" cy="0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0"/>
          </p:cNvCxnSpPr>
          <p:nvPr/>
        </p:nvCxnSpPr>
        <p:spPr>
          <a:xfrm flipH="1" flipV="1">
            <a:off x="3333334" y="3412124"/>
            <a:ext cx="971848" cy="832430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036440" y="3221211"/>
            <a:ext cx="552406" cy="9001"/>
          </a:xfrm>
          <a:prstGeom prst="straightConnector1">
            <a:avLst/>
          </a:prstGeom>
          <a:ln w="603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1424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999"/>
            <a:ext cx="8509118" cy="932155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Include human travel to other locations, imported infections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5050" y="3087968"/>
            <a:ext cx="1927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Humans</a:t>
            </a:r>
            <a:endParaRPr lang="en-US" sz="18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4412" y="4371261"/>
            <a:ext cx="2603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Mosquitoes</a:t>
            </a:r>
            <a:endParaRPr lang="en-US" sz="12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38789" y="4244554"/>
            <a:ext cx="976613" cy="769441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New Adults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51267" y="4244554"/>
            <a:ext cx="1307830" cy="782265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Infectious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Adults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44313" y="3122538"/>
            <a:ext cx="1161536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Infected</a:t>
            </a:r>
          </a:p>
        </p:txBody>
      </p:sp>
      <p:cxnSp>
        <p:nvCxnSpPr>
          <p:cNvPr id="11" name="Straight Arrow Connector 10"/>
          <p:cNvCxnSpPr>
            <a:stCxn id="7" idx="3"/>
            <a:endCxn id="8" idx="1"/>
          </p:cNvCxnSpPr>
          <p:nvPr/>
        </p:nvCxnSpPr>
        <p:spPr>
          <a:xfrm>
            <a:off x="3015402" y="4629275"/>
            <a:ext cx="635865" cy="6412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2486819" y="3553425"/>
            <a:ext cx="869743" cy="1068507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607711" y="3122538"/>
            <a:ext cx="1477277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Susceptible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005849" y="3412124"/>
            <a:ext cx="601862" cy="0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0"/>
          </p:cNvCxnSpPr>
          <p:nvPr/>
        </p:nvCxnSpPr>
        <p:spPr>
          <a:xfrm flipH="1" flipV="1">
            <a:off x="3333334" y="3412124"/>
            <a:ext cx="971848" cy="832430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329329" y="4804143"/>
            <a:ext cx="1415953" cy="782265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Infectious 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Adults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681358" y="4029110"/>
            <a:ext cx="1161536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Infected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31716" y="4029110"/>
            <a:ext cx="1477277" cy="430887"/>
          </a:xfrm>
          <a:prstGeom prst="rect">
            <a:avLst/>
          </a:prstGeom>
          <a:noFill/>
          <a:ln w="603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Susceptible</a:t>
            </a:r>
          </a:p>
        </p:txBody>
      </p:sp>
      <p:cxnSp>
        <p:nvCxnSpPr>
          <p:cNvPr id="25" name="Straight Arrow Connector 24"/>
          <p:cNvCxnSpPr>
            <a:stCxn id="18" idx="0"/>
          </p:cNvCxnSpPr>
          <p:nvPr/>
        </p:nvCxnSpPr>
        <p:spPr>
          <a:xfrm flipV="1">
            <a:off x="7037306" y="4275954"/>
            <a:ext cx="6375" cy="528189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6842894" y="4275954"/>
            <a:ext cx="388822" cy="0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1597033" y="2711320"/>
            <a:ext cx="3732201" cy="1329532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>
            <a:off x="5497114" y="3611188"/>
            <a:ext cx="3469204" cy="132953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2697569" y="2139507"/>
            <a:ext cx="1582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solidFill>
                  <a:srgbClr val="0070C0"/>
                </a:solidFill>
              </a:rPr>
              <a:t>At Home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149223" y="2497478"/>
            <a:ext cx="1955920" cy="966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solidFill>
                  <a:schemeClr val="accent2"/>
                </a:solidFill>
              </a:rPr>
              <a:t>Travel</a:t>
            </a:r>
          </a:p>
          <a:p>
            <a:pPr algn="ctr"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800" dirty="0" smtClean="0">
                <a:solidFill>
                  <a:schemeClr val="accent2"/>
                </a:solidFill>
              </a:rPr>
              <a:t>(Off Island)</a:t>
            </a:r>
          </a:p>
        </p:txBody>
      </p:sp>
      <p:sp>
        <p:nvSpPr>
          <p:cNvPr id="65" name="Left-Right Arrow 64"/>
          <p:cNvSpPr/>
          <p:nvPr/>
        </p:nvSpPr>
        <p:spPr>
          <a:xfrm rot="1873646">
            <a:off x="5144525" y="3659376"/>
            <a:ext cx="534300" cy="306218"/>
          </a:xfrm>
          <a:prstGeom prst="leftRightArrow">
            <a:avLst>
              <a:gd name="adj1" fmla="val 51682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3036440" y="3221211"/>
            <a:ext cx="552406" cy="9001"/>
          </a:xfrm>
          <a:prstGeom prst="straightConnector1">
            <a:avLst/>
          </a:prstGeom>
          <a:ln w="603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843289" y="4113880"/>
            <a:ext cx="400784" cy="1"/>
          </a:xfrm>
          <a:prstGeom prst="straightConnector1">
            <a:avLst/>
          </a:prstGeom>
          <a:ln w="603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5563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Calibration </a:t>
            </a:r>
            <a:r>
              <a:rPr lang="mr-IN" dirty="0" smtClean="0"/>
              <a:t>–</a:t>
            </a:r>
            <a:r>
              <a:rPr lang="en-US" dirty="0" smtClean="0"/>
              <a:t> area by 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42999"/>
            <a:ext cx="8686801" cy="442528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Calibrate model for each 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1km</a:t>
            </a:r>
            <a:r>
              <a:rPr lang="en-US" baseline="30000" dirty="0">
                <a:latin typeface="Helvetica" charset="0"/>
                <a:ea typeface="Helvetica" charset="0"/>
                <a:cs typeface="Helvetica" charset="0"/>
              </a:rPr>
              <a:t>2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area on </a:t>
            </a:r>
            <a:r>
              <a:rPr lang="en-US" smtClean="0">
                <a:latin typeface="Helvetica" charset="0"/>
                <a:ea typeface="Helvetica" charset="0"/>
                <a:cs typeface="Helvetica" charset="0"/>
              </a:rPr>
              <a:t>Bioko Island</a:t>
            </a: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Helvetica" charset="0"/>
                <a:ea typeface="Helvetica" charset="0"/>
                <a:cs typeface="Helvetica" charset="0"/>
              </a:rPr>
              <a:t>Features 			Data Inputs</a:t>
            </a:r>
          </a:p>
          <a:p>
            <a:pPr>
              <a:tabLst>
                <a:tab pos="2851150" algn="l"/>
                <a:tab pos="3648075" algn="l"/>
                <a:tab pos="3657600" algn="l"/>
              </a:tabLst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Population                  ← 	Population Census</a:t>
            </a:r>
          </a:p>
          <a:p>
            <a:pPr>
              <a:tabLst>
                <a:tab pos="2740025" algn="l"/>
              </a:tabLst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Prevalence 		   ← 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Geospatial 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estimates,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PR</a:t>
            </a:r>
          </a:p>
          <a:p>
            <a:pPr>
              <a:tabLst>
                <a:tab pos="2740025" algn="l"/>
              </a:tabLst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Travel frequency 	   ← 	Geospatial 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estimates,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travel</a:t>
            </a:r>
          </a:p>
          <a:p>
            <a:pPr>
              <a:tabLst>
                <a:tab pos="2740025" algn="l"/>
              </a:tabLst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Local Transmission	   ←	Geospatial 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estimates, PR &amp;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Travel</a:t>
            </a:r>
          </a:p>
          <a:p>
            <a:pPr>
              <a:tabLst>
                <a:tab pos="2740025" algn="l"/>
              </a:tabLst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Risk while traveling		   ← 	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Bata PR estimate (</a:t>
            </a:r>
            <a:r>
              <a:rPr lang="en-US" dirty="0" err="1">
                <a:latin typeface="Helvetica" charset="0"/>
                <a:ea typeface="Helvetica" charset="0"/>
                <a:cs typeface="Helvetica" charset="0"/>
              </a:rPr>
              <a:t>Ncogo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 et al. 2015)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F1E776F5-9A26-455E-BF09-7D727D022004}" type="slidenum">
              <a:rPr lang="en-US" smtClean="0"/>
              <a:pPr algn="ctr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8798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HME ppt template_1109">
  <a:themeElements>
    <a:clrScheme name="Custom 6">
      <a:dk1>
        <a:srgbClr val="000000"/>
      </a:dk1>
      <a:lt1>
        <a:srgbClr val="FFFFFF"/>
      </a:lt1>
      <a:dk2>
        <a:srgbClr val="000000"/>
      </a:dk2>
      <a:lt2>
        <a:srgbClr val="5F5F5F"/>
      </a:lt2>
      <a:accent1>
        <a:srgbClr val="5BBB0E"/>
      </a:accent1>
      <a:accent2>
        <a:srgbClr val="308600"/>
      </a:accent2>
      <a:accent3>
        <a:srgbClr val="4B3892"/>
      </a:accent3>
      <a:accent4>
        <a:srgbClr val="A6A6A6"/>
      </a:accent4>
      <a:accent5>
        <a:srgbClr val="16540A"/>
      </a:accent5>
      <a:accent6>
        <a:srgbClr val="CD6F49"/>
      </a:accent6>
      <a:hlink>
        <a:srgbClr val="4D8540"/>
      </a:hlink>
      <a:folHlink>
        <a:srgbClr val="4D854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spcBef>
            <a:spcPts val="54"/>
          </a:spcBef>
          <a:buClr>
            <a:schemeClr val="accent1"/>
          </a:buClr>
          <a:buSzPct val="110000"/>
          <a:defRPr sz="1800" dirty="0" err="1" smtClean="0"/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4C5B52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404C45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HME_Template_Green_4x3" id="{3A831593-DD86-9948-913D-16D8B3BBD4CA}" vid="{C7F0D05D-D1AF-A64F-89E2-479E4FDBB8EE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IHME_Template_Green_4x3</Template>
  <TotalTime>5757</TotalTime>
  <Words>788</Words>
  <Application>Microsoft Macintosh PowerPoint</Application>
  <PresentationFormat>On-screen Show (4:3)</PresentationFormat>
  <Paragraphs>226</Paragraphs>
  <Slides>29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Courier New</vt:lpstr>
      <vt:lpstr>Helvetica</vt:lpstr>
      <vt:lpstr>Times New Roman</vt:lpstr>
      <vt:lpstr>Arial</vt:lpstr>
      <vt:lpstr>IHME ppt template_1109</vt:lpstr>
      <vt:lpstr>Simulating the Interruption of Transmission on Bioko Island</vt:lpstr>
      <vt:lpstr>Overview</vt:lpstr>
      <vt:lpstr>Simulation Model Rationale</vt:lpstr>
      <vt:lpstr>Our Model</vt:lpstr>
      <vt:lpstr>Our Model</vt:lpstr>
      <vt:lpstr>Our Model</vt:lpstr>
      <vt:lpstr>Our Model</vt:lpstr>
      <vt:lpstr>Our Model</vt:lpstr>
      <vt:lpstr>Model Calibration – area by area</vt:lpstr>
      <vt:lpstr>Model Calibration – Matching PR</vt:lpstr>
      <vt:lpstr>Simulation results</vt:lpstr>
      <vt:lpstr>Adding Mass Treatment</vt:lpstr>
      <vt:lpstr>Adding Mass Treatment</vt:lpstr>
      <vt:lpstr>Simulated PfSPZ Vaccine</vt:lpstr>
      <vt:lpstr>Adding Vaccination</vt:lpstr>
      <vt:lpstr>Adding Vaccination</vt:lpstr>
      <vt:lpstr>Adding Vaccination</vt:lpstr>
      <vt:lpstr>Adding Vaccination</vt:lpstr>
      <vt:lpstr>Results Robust to Varying Vaccine Efficacy</vt:lpstr>
      <vt:lpstr>Reducing Imported Cases</vt:lpstr>
      <vt:lpstr>Reducing Imported Cases</vt:lpstr>
      <vt:lpstr>Annual Distribution of Vaccine</vt:lpstr>
      <vt:lpstr>Conclusion</vt:lpstr>
      <vt:lpstr>Acknowledgements</vt:lpstr>
      <vt:lpstr>Results Robust Across Different Areas</vt:lpstr>
      <vt:lpstr>Reduced Importations</vt:lpstr>
      <vt:lpstr>Model Calibration</vt:lpstr>
      <vt:lpstr>Mosquito Density</vt:lpstr>
      <vt:lpstr>Vaccines in the absence of importations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Simulating the Interruption of Transmission on Bioko Island</dc:title>
  <dc:creator>Daniel T Citron</dc:creator>
  <cp:lastModifiedBy>Daniel T Citron</cp:lastModifiedBy>
  <cp:revision>134</cp:revision>
  <cp:lastPrinted>2018-10-27T03:07:42Z</cp:lastPrinted>
  <dcterms:created xsi:type="dcterms:W3CDTF">2018-10-23T01:05:16Z</dcterms:created>
  <dcterms:modified xsi:type="dcterms:W3CDTF">2018-10-27T03:52:40Z</dcterms:modified>
</cp:coreProperties>
</file>

<file path=docProps/thumbnail.jpeg>
</file>